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6" r:id="rId2"/>
  </p:sldMasterIdLst>
  <p:notesMasterIdLst>
    <p:notesMasterId r:id="rId7"/>
  </p:notesMasterIdLst>
  <p:sldIdLst>
    <p:sldId id="287" r:id="rId3"/>
    <p:sldId id="288" r:id="rId4"/>
    <p:sldId id="289" r:id="rId5"/>
    <p:sldId id="290" r:id="rId6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74E83"/>
    <a:srgbClr val="D4B345"/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2026/4/28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文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5B54D682-30C9-49D3-AAB1-9BCBCD1E1EE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8" name="矩形: 摺角紙張 7">
            <a:extLst>
              <a:ext uri="{FF2B5EF4-FFF2-40B4-BE49-F238E27FC236}">
                <a16:creationId xmlns:a16="http://schemas.microsoft.com/office/drawing/2014/main" id="{65EECDFD-851E-472E-814C-0671C637495B}"/>
              </a:ext>
            </a:extLst>
          </p:cNvPr>
          <p:cNvSpPr/>
          <p:nvPr userDrawn="1"/>
        </p:nvSpPr>
        <p:spPr>
          <a:xfrm>
            <a:off x="363893" y="261257"/>
            <a:ext cx="11251843" cy="917017"/>
          </a:xfrm>
          <a:prstGeom prst="foldedCorner">
            <a:avLst/>
          </a:prstGeom>
          <a:solidFill>
            <a:srgbClr val="B74E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rgbClr val="D4B345"/>
              </a:solidFill>
            </a:endParaRP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3894" y="171799"/>
            <a:ext cx="11251844" cy="1006475"/>
          </a:xfrm>
        </p:spPr>
        <p:txBody>
          <a:bodyPr anchor="ctr">
            <a:noAutofit/>
          </a:bodyPr>
          <a:lstStyle>
            <a:lvl1pPr marL="0" indent="0" algn="l">
              <a:buNone/>
              <a:defRPr sz="4000" b="0">
                <a:solidFill>
                  <a:schemeClr val="bg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輸入</a:t>
            </a:r>
            <a:r>
              <a:rPr lang="en-US" altLang="zh-TW" dirty="0"/>
              <a:t>type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37F2FDE9-57A1-4626-9E87-63F696B3C94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01725" y="1470025"/>
            <a:ext cx="10514013" cy="4995863"/>
          </a:xfrm>
        </p:spPr>
        <p:txBody>
          <a:bodyPr>
            <a:normAutofit/>
          </a:bodyPr>
          <a:lstStyle>
            <a:lvl1pPr marL="742950" indent="-742950">
              <a:buFont typeface="+mj-lt"/>
              <a:buAutoNum type="arabicPeriod"/>
              <a:defRPr sz="400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defRPr>
            </a:lvl1pPr>
            <a:lvl2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5CD5215B-1A63-4878-9FED-CAF46AEBAD2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5" name="標題 1">
            <a:extLst>
              <a:ext uri="{FF2B5EF4-FFF2-40B4-BE49-F238E27FC236}">
                <a16:creationId xmlns:a16="http://schemas.microsoft.com/office/drawing/2014/main" id="{6B9A8B53-C511-4DB1-8508-C739E37D307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980" y="2344799"/>
            <a:ext cx="11286930" cy="2387600"/>
          </a:xfrm>
        </p:spPr>
        <p:txBody>
          <a:bodyPr anchor="ctr">
            <a:noAutofit/>
          </a:bodyPr>
          <a:lstStyle>
            <a:lvl1pPr algn="ctr">
              <a:defRPr sz="138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  <a:br>
              <a:rPr lang="en-US" altLang="zh-TW" dirty="0"/>
            </a:br>
            <a:r>
              <a:rPr lang="zh-TW" altLang="en-US" dirty="0"/>
              <a:t>開始新增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DB52C6-1073-4475-8812-9FB8E5CBBF64}" type="datetimeFigureOut">
              <a:rPr lang="zh-TW" altLang="en-US" smtClean="0"/>
              <a:t>2026/4/28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30A4D5BC-96D2-4EA8-A7A1-01E622E722DE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11484990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第二课 全球暖化是福是祸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標題 6">
            <a:extLst>
              <a:ext uri="{FF2B5EF4-FFF2-40B4-BE49-F238E27FC236}">
                <a16:creationId xmlns:a16="http://schemas.microsoft.com/office/drawing/2014/main" id="{F0F99499-2F83-4310-A9E4-DBDFBFC4687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一、</a:t>
            </a:r>
            <a:r>
              <a:rPr lang="zh-TW" altLang="en-US" dirty="0">
                <a:latin typeface="標楷體" panose="03000509000000000000" pitchFamily="65" charset="-120"/>
              </a:rPr>
              <a:t>从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>
                <a:latin typeface="標楷體" panose="03000509000000000000" pitchFamily="65" charset="-120"/>
              </a:rPr>
              <a:t>至今，仍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>
                <a:latin typeface="標楷體" panose="03000509000000000000" pitchFamily="65" charset="-120"/>
              </a:rPr>
              <a:t>｜</a:t>
            </a:r>
            <a:r>
              <a:rPr lang="en-US" altLang="zh-TW" dirty="0"/>
              <a:t>since…, …still…</a:t>
            </a:r>
            <a:endParaRPr lang="zh-TW" altLang="en-US" dirty="0"/>
          </a:p>
        </p:txBody>
      </p:sp>
      <p:sp>
        <p:nvSpPr>
          <p:cNvPr id="13" name="文字版面配置區 12">
            <a:extLst>
              <a:ext uri="{FF2B5EF4-FFF2-40B4-BE49-F238E27FC236}">
                <a16:creationId xmlns:a16="http://schemas.microsoft.com/office/drawing/2014/main" id="{45CB2036-5DC4-4FB3-9BF0-E774EEF865D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spcBef>
                <a:spcPts val="3600"/>
              </a:spcBef>
            </a:pPr>
            <a:r>
              <a:rPr lang="zh-TW" altLang="en-US" dirty="0"/>
              <a:t>气候峰会</a:t>
            </a:r>
            <a:r>
              <a:rPr lang="zh-TW" altLang="en-US" dirty="0">
                <a:solidFill>
                  <a:srgbClr val="FF0000"/>
                </a:solidFill>
              </a:rPr>
              <a:t>从</a:t>
            </a:r>
            <a:r>
              <a:rPr lang="zh-TW" altLang="en-US" dirty="0"/>
              <a:t>一九九七年举办</a:t>
            </a:r>
            <a:r>
              <a:rPr lang="zh-TW" altLang="en-US" dirty="0">
                <a:solidFill>
                  <a:srgbClr val="FF0000"/>
                </a:solidFill>
              </a:rPr>
              <a:t>至今</a:t>
            </a:r>
            <a:r>
              <a:rPr lang="zh-TW" altLang="en-US" dirty="0"/>
              <a:t>，</a:t>
            </a:r>
            <a:r>
              <a:rPr lang="zh-TW" altLang="en-US" dirty="0">
                <a:solidFill>
                  <a:srgbClr val="FF0000"/>
                </a:solidFill>
              </a:rPr>
              <a:t>仍</a:t>
            </a:r>
            <a:r>
              <a:rPr lang="zh-TW" altLang="en-US" dirty="0"/>
              <a:t>无法说服各国达成拯救地球的共识。</a:t>
            </a:r>
          </a:p>
          <a:p>
            <a:pPr>
              <a:spcBef>
                <a:spcPts val="3600"/>
              </a:spcBef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从</a:t>
            </a:r>
            <a:r>
              <a:rPr lang="zh-TW" altLang="en-US" dirty="0"/>
              <a:t>新冠疫情发生</a:t>
            </a:r>
            <a:r>
              <a:rPr lang="zh-TW" altLang="en-US" dirty="0">
                <a:solidFill>
                  <a:srgbClr val="FF0000"/>
                </a:solidFill>
              </a:rPr>
              <a:t>至今</a:t>
            </a:r>
            <a:r>
              <a:rPr lang="zh-TW" altLang="en-US" dirty="0"/>
              <a:t>，</a:t>
            </a:r>
            <a:r>
              <a:rPr lang="zh-TW" altLang="en-US" dirty="0">
                <a:solidFill>
                  <a:srgbClr val="FF0000"/>
                </a:solidFill>
              </a:rPr>
              <a:t>仍</a:t>
            </a:r>
            <a:r>
              <a:rPr lang="zh-TW" altLang="en-US" dirty="0"/>
              <a:t>无法找到完全有效的药物。</a:t>
            </a:r>
          </a:p>
          <a:p>
            <a:pPr>
              <a:spcBef>
                <a:spcPts val="3600"/>
              </a:spcBef>
            </a:pPr>
            <a:r>
              <a:rPr lang="zh-TW" altLang="en-US" dirty="0"/>
              <a:t>科技进步快速，</a:t>
            </a:r>
            <a:r>
              <a:rPr lang="zh-TW" altLang="en-US" dirty="0">
                <a:solidFill>
                  <a:srgbClr val="FF0000"/>
                </a:solidFill>
              </a:rPr>
              <a:t>从</a:t>
            </a:r>
            <a:r>
              <a:rPr lang="zh-TW" altLang="en-US" dirty="0"/>
              <a:t>通讯软体如</a:t>
            </a:r>
            <a:r>
              <a:rPr lang="en-US" altLang="zh-TW" dirty="0"/>
              <a:t>WhatsApp</a:t>
            </a:r>
            <a:r>
              <a:rPr lang="zh-TW" altLang="en-US" dirty="0"/>
              <a:t>、</a:t>
            </a:r>
            <a:r>
              <a:rPr lang="en-US" altLang="zh-TW" dirty="0"/>
              <a:t>Line</a:t>
            </a:r>
            <a:r>
              <a:rPr lang="zh-TW" altLang="en-US" dirty="0"/>
              <a:t>开始流行</a:t>
            </a:r>
            <a:r>
              <a:rPr lang="zh-TW" altLang="en-US" dirty="0">
                <a:solidFill>
                  <a:srgbClr val="FF0000"/>
                </a:solidFill>
              </a:rPr>
              <a:t>至今</a:t>
            </a:r>
            <a:r>
              <a:rPr lang="zh-TW" altLang="en-US" dirty="0"/>
              <a:t>，</a:t>
            </a:r>
            <a:r>
              <a:rPr lang="zh-TW" altLang="en-US" dirty="0">
                <a:solidFill>
                  <a:srgbClr val="FF0000"/>
                </a:solidFill>
              </a:rPr>
              <a:t>仍</a:t>
            </a:r>
            <a:r>
              <a:rPr lang="zh-TW" altLang="en-US" dirty="0"/>
              <a:t>有些人完全没使用过。</a:t>
            </a:r>
          </a:p>
        </p:txBody>
      </p:sp>
    </p:spTree>
    <p:extLst>
      <p:ext uri="{BB962C8B-B14F-4D97-AF65-F5344CB8AC3E}">
        <p14:creationId xmlns:p14="http://schemas.microsoft.com/office/powerpoint/2010/main" val="1572710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7F12B3FB-AC1E-4889-B694-350494A5D67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二、</a:t>
            </a:r>
            <a:r>
              <a:rPr lang="zh-TW" altLang="en-US" dirty="0">
                <a:latin typeface="標楷體" panose="03000509000000000000" pitchFamily="65" charset="-120"/>
              </a:rPr>
              <a:t>尚未｜</a:t>
            </a:r>
            <a:r>
              <a:rPr lang="en-US" altLang="zh-TW" dirty="0"/>
              <a:t>…</a:t>
            </a:r>
            <a:r>
              <a:rPr lang="zh-TW" altLang="en-US" dirty="0"/>
              <a:t> </a:t>
            </a:r>
            <a:r>
              <a:rPr lang="en-US" altLang="zh-TW" dirty="0"/>
              <a:t>not yet…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B1F5D23F-6A03-420F-B74E-880D5371A83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spcBef>
                <a:spcPts val="3600"/>
              </a:spcBef>
            </a:pPr>
            <a:r>
              <a:rPr lang="zh-TW" altLang="en-US" dirty="0"/>
              <a:t>许多观光客想在冰山</a:t>
            </a:r>
            <a:r>
              <a:rPr lang="zh-TW" altLang="en-US" dirty="0">
                <a:solidFill>
                  <a:srgbClr val="FF0000"/>
                </a:solidFill>
              </a:rPr>
              <a:t>尚未</a:t>
            </a:r>
            <a:r>
              <a:rPr lang="zh-TW" altLang="en-US" dirty="0"/>
              <a:t>完全融化前去观赏壮观的北极景色。</a:t>
            </a:r>
          </a:p>
          <a:p>
            <a:pPr>
              <a:spcBef>
                <a:spcPts val="3600"/>
              </a:spcBef>
            </a:pPr>
            <a:r>
              <a:rPr lang="zh-TW" altLang="en-US" dirty="0"/>
              <a:t>疫情使得世界各国的经济受到严重冲击，这情况</a:t>
            </a:r>
            <a:r>
              <a:rPr lang="zh-TW" altLang="en-US" dirty="0">
                <a:solidFill>
                  <a:srgbClr val="FF0000"/>
                </a:solidFill>
              </a:rPr>
              <a:t>尚未</a:t>
            </a:r>
            <a:r>
              <a:rPr lang="zh-TW" altLang="en-US" dirty="0"/>
              <a:t>恢复。</a:t>
            </a:r>
          </a:p>
          <a:p>
            <a:pPr>
              <a:spcBef>
                <a:spcPts val="3600"/>
              </a:spcBef>
            </a:pPr>
            <a:r>
              <a:rPr lang="zh-TW" altLang="en-US" dirty="0"/>
              <a:t>如何减少二氧化碳排放量，世界各国</a:t>
            </a:r>
            <a:r>
              <a:rPr lang="zh-TW" altLang="en-US" dirty="0">
                <a:solidFill>
                  <a:srgbClr val="FF0000"/>
                </a:solidFill>
              </a:rPr>
              <a:t>尚未</a:t>
            </a:r>
            <a:r>
              <a:rPr lang="zh-TW" altLang="en-US" dirty="0"/>
              <a:t>完全达成共识。</a:t>
            </a:r>
          </a:p>
          <a:p>
            <a:pPr>
              <a:spcBef>
                <a:spcPts val="3600"/>
              </a:spcBef>
            </a:pPr>
            <a:endParaRPr lang="zh-TW" altLang="en-US" dirty="0"/>
          </a:p>
          <a:p>
            <a:pPr>
              <a:spcBef>
                <a:spcPts val="3600"/>
              </a:spcBef>
            </a:pP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1193501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3720D513-F3F8-4A8D-84DB-5E65F1C3CA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三、有利于 </a:t>
            </a:r>
            <a:r>
              <a:rPr lang="en-US" altLang="zh-TW" dirty="0"/>
              <a:t>/</a:t>
            </a:r>
            <a:r>
              <a:rPr lang="zh-TW" altLang="en-US" dirty="0"/>
              <a:t> 有助于｜</a:t>
            </a:r>
            <a:r>
              <a:rPr lang="en-US" altLang="zh-TW" dirty="0"/>
              <a:t>to help…; to be helpful in...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95B9F7B1-842B-4AC9-8B81-9249CBC1F3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zh-TW" altLang="en-US" sz="3600" dirty="0"/>
              <a:t>北海航道海域变宽，可航行的时间逐渐增加，</a:t>
            </a:r>
            <a:r>
              <a:rPr lang="zh-TW" altLang="en-US" sz="3600" dirty="0">
                <a:solidFill>
                  <a:srgbClr val="FF0000"/>
                </a:solidFill>
              </a:rPr>
              <a:t>有利于</a:t>
            </a:r>
            <a:r>
              <a:rPr lang="zh-TW" altLang="en-US" sz="3600" dirty="0"/>
              <a:t>发展更多便捷、低成本的运输航线。</a:t>
            </a:r>
          </a:p>
          <a:p>
            <a:pPr>
              <a:lnSpc>
                <a:spcPct val="100000"/>
              </a:lnSpc>
            </a:pPr>
            <a:r>
              <a:rPr lang="zh-TW" altLang="en-US" sz="3600" dirty="0"/>
              <a:t>运输便利</a:t>
            </a:r>
            <a:r>
              <a:rPr lang="zh-TW" altLang="en-US" sz="3600" dirty="0">
                <a:solidFill>
                  <a:srgbClr val="FF0000"/>
                </a:solidFill>
              </a:rPr>
              <a:t>有利于</a:t>
            </a:r>
            <a:r>
              <a:rPr lang="zh-TW" altLang="en-US" sz="3600" dirty="0"/>
              <a:t>各国的往来，给世界贸易带来更多商机。</a:t>
            </a:r>
          </a:p>
          <a:p>
            <a:pPr>
              <a:lnSpc>
                <a:spcPct val="100000"/>
              </a:lnSpc>
            </a:pPr>
            <a:r>
              <a:rPr lang="zh-TW" altLang="en-US" sz="3600" dirty="0"/>
              <a:t>公司采取调整工时的做法，</a:t>
            </a:r>
            <a:r>
              <a:rPr lang="zh-TW" altLang="en-US" sz="3600" dirty="0">
                <a:solidFill>
                  <a:srgbClr val="FF0000"/>
                </a:solidFill>
              </a:rPr>
              <a:t>有助于</a:t>
            </a:r>
            <a:r>
              <a:rPr lang="zh-TW" altLang="en-US" sz="3600" dirty="0"/>
              <a:t>员工重新分配工作与休闲时间。</a:t>
            </a:r>
          </a:p>
          <a:p>
            <a:pPr>
              <a:lnSpc>
                <a:spcPct val="100000"/>
              </a:lnSpc>
            </a:pPr>
            <a:r>
              <a:rPr lang="zh-TW" altLang="en-US" sz="3600" dirty="0"/>
              <a:t>二氧化碳浓度的上升，能够促进植物的光合作用，</a:t>
            </a:r>
            <a:r>
              <a:rPr lang="zh-TW" altLang="en-US" sz="3600" dirty="0">
                <a:solidFill>
                  <a:srgbClr val="FF0000"/>
                </a:solidFill>
              </a:rPr>
              <a:t>有助于</a:t>
            </a:r>
            <a:r>
              <a:rPr lang="zh-TW" altLang="en-US" sz="3600" dirty="0"/>
              <a:t>作物生长。</a:t>
            </a:r>
          </a:p>
        </p:txBody>
      </p:sp>
    </p:spTree>
    <p:extLst>
      <p:ext uri="{BB962C8B-B14F-4D97-AF65-F5344CB8AC3E}">
        <p14:creationId xmlns:p14="http://schemas.microsoft.com/office/powerpoint/2010/main" val="37789995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94</TotalTime>
  <Words>276</Words>
  <Application>Microsoft Office PowerPoint</Application>
  <PresentationFormat>寬螢幕</PresentationFormat>
  <Paragraphs>14</Paragraphs>
  <Slides>4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2</vt:i4>
      </vt:variant>
      <vt:variant>
        <vt:lpstr>投影片標題</vt:lpstr>
      </vt:variant>
      <vt:variant>
        <vt:i4>4</vt:i4>
      </vt:variant>
    </vt:vector>
  </HeadingPairs>
  <TitlesOfParts>
    <vt:vector size="12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1_自訂設計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45</cp:revision>
  <dcterms:created xsi:type="dcterms:W3CDTF">2024-07-26T00:45:44Z</dcterms:created>
  <dcterms:modified xsi:type="dcterms:W3CDTF">2026-04-28T03:28:12Z</dcterms:modified>
</cp:coreProperties>
</file>